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62" r:id="rId3"/>
    <p:sldId id="259" r:id="rId4"/>
    <p:sldId id="260" r:id="rId5"/>
    <p:sldId id="261" r:id="rId6"/>
    <p:sldId id="263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73EB3F2-E4B9-4508-904C-ED1722132EC6}">
  <a:tblStyle styleId="{873EB3F2-E4B9-4508-904C-ED1722132EC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0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1211200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fc204d22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fc204d22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fc204d223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fc204d223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fc204d223_0_1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fc204d223_0_1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6fc204d223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6fc204d223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6fc204d223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6fc204d223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68502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hyperlink" Target="https://www.tpix.net.tw/traffic.html" TargetMode="External"/><Relationship Id="rId7" Type="http://schemas.openxmlformats.org/officeDocument/2006/relationships/hyperlink" Target="https://www.peeringdb.com/net/8666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peering@chief.com.tw" TargetMode="External"/><Relationship Id="rId5" Type="http://schemas.openxmlformats.org/officeDocument/2006/relationships/hyperlink" Target="https://www.peeringdb.com/ix/823" TargetMode="External"/><Relationship Id="rId10" Type="http://schemas.openxmlformats.org/officeDocument/2006/relationships/image" Target="../media/image2.png"/><Relationship Id="rId4" Type="http://schemas.openxmlformats.org/officeDocument/2006/relationships/hyperlink" Target="mailto:tpix@chief.com.tw" TargetMode="External"/><Relationship Id="rId9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239958" y="7902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b="1">
                <a:solidFill>
                  <a:srgbClr val="000000"/>
                </a:solidFill>
              </a:rPr>
              <a:t>Peering</a:t>
            </a:r>
            <a:r>
              <a:rPr lang="zh-TW" b="1">
                <a:solidFill>
                  <a:schemeClr val="lt1"/>
                </a:solidFill>
              </a:rPr>
              <a:t> Personals</a:t>
            </a:r>
            <a:endParaRPr b="1">
              <a:solidFill>
                <a:schemeClr val="lt1"/>
              </a:solidFill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600">
                <a:solidFill>
                  <a:schemeClr val="lt1"/>
                </a:solidFill>
              </a:rPr>
              <a:t>at TWNOG 4.0</a:t>
            </a:r>
            <a:endParaRPr sz="3600">
              <a:solidFill>
                <a:schemeClr val="lt1"/>
              </a:solidFill>
            </a:endParaRPr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159300" y="29865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rgbClr val="000000"/>
                </a:solidFill>
              </a:rPr>
              <a:t>6 Dec. 2019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29600" y="3663675"/>
            <a:ext cx="7081500" cy="14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請注意, Peering Personal 場次將安排於下午時段的演講結束前進行, 請留意議程進行以確保報告人當時在現場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Please note that Peering Personals will be done </a:t>
            </a:r>
            <a:r>
              <a:rPr lang="zh-TW">
                <a:solidFill>
                  <a:srgbClr val="FF0000"/>
                </a:solidFill>
              </a:rPr>
              <a:t>in the afternoon sessions so please check with Agenda and be on site</a:t>
            </a:r>
            <a:r>
              <a:rPr lang="zh-TW"/>
              <a:t>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oogle Shape;79;p1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1142825" cy="9982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062118"/>
              </p:ext>
            </p:extLst>
          </p:nvPr>
        </p:nvGraphicFramePr>
        <p:xfrm>
          <a:off x="893773" y="249560"/>
          <a:ext cx="7920216" cy="4680870"/>
        </p:xfrm>
        <a:graphic>
          <a:graphicData uri="http://schemas.openxmlformats.org/drawingml/2006/table">
            <a:tbl>
              <a:tblPr/>
              <a:tblGrid>
                <a:gridCol w="715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1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40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891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時間</a:t>
                      </a:r>
                      <a:r>
                        <a:rPr lang="zh-TW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Time</a:t>
                      </a:r>
                    </a:p>
                  </a:txBody>
                  <a:tcPr marL="3630" marR="3630" marT="36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主題</a:t>
                      </a:r>
                      <a:r>
                        <a:rPr lang="zh-TW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Session</a:t>
                      </a:r>
                    </a:p>
                  </a:txBody>
                  <a:tcPr marL="3630" marR="3630" marT="36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講者</a:t>
                      </a:r>
                      <a:r>
                        <a:rPr lang="zh-TW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Speaker</a:t>
                      </a:r>
                    </a:p>
                  </a:txBody>
                  <a:tcPr marL="3630" marR="3630" marT="36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61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09:00-09:20</a:t>
                      </a:r>
                    </a:p>
                  </a:txBody>
                  <a:tcPr marL="3630" marR="3630" marT="36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開場致詞</a:t>
                      </a:r>
                      <a:r>
                        <a:rPr lang="zh-TW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Welcome Remark</a:t>
                      </a:r>
                    </a:p>
                  </a:txBody>
                  <a:tcPr marL="3630" marR="3630" marT="36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孫雅麗</a:t>
                      </a:r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國家通訊傳播委員會委員</a:t>
                      </a:r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Yeali S. Sun, Commissioner, National Communications Commission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林茂雄 交通部郵電司 副司長</a:t>
                      </a:r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/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Morris Lin, MOTP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黃勝雄董事執行長</a:t>
                      </a:r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.</a:t>
                      </a:r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台灣網路資訊中心</a:t>
                      </a:r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Kenny Huang, CEO, TWNIC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詹婷怡副理事長</a:t>
                      </a:r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數位經濟暨產業發展協會</a:t>
                      </a:r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Nicole T.I. Chan, Vice Chairman,  Digital Transformation Association/ DTA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Former Chairperson of NCC, TAIWAN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魯堯</a:t>
                      </a:r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TWNOG</a:t>
                      </a:r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主席</a:t>
                      </a:r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 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William Lu, Chair</a:t>
                      </a:r>
                    </a:p>
                  </a:txBody>
                  <a:tcPr marL="3630" marR="3630" marT="3630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9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09:20-10:40</a:t>
                      </a:r>
                    </a:p>
                  </a:txBody>
                  <a:tcPr marL="3630" marR="3630" marT="36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I. </a:t>
                      </a:r>
                      <a:r>
                        <a:rPr lang="zh-TW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遇見未來</a:t>
                      </a:r>
                      <a:r>
                        <a:rPr lang="en-US" altLang="zh-TW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</a:t>
                      </a:r>
                      <a:r>
                        <a:rPr lang="zh-TW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串流</a:t>
                      </a:r>
                      <a:r>
                        <a:rPr lang="en-US" altLang="zh-TW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</a:t>
                      </a:r>
                      <a:r>
                        <a:rPr lang="zh-TW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 交換</a:t>
                      </a:r>
                      <a:r>
                        <a:rPr lang="en-US" altLang="zh-TW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zh-TW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國際市場與定址</a:t>
                      </a:r>
                      <a:r>
                        <a:rPr lang="en-US" altLang="zh-TW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 </a:t>
                      </a: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OTT , IX, market and Geo-IP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How Netflix Delivers Joy to the World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JPIX - Kaizen from reactive to proactive troubleshooting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Internet Networks in Europe: an overview of Internet  geography, regulation, traffic exchange, infrastructure and major players.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Untold truth about IPv4 &amp; IPv6</a:t>
                      </a:r>
                    </a:p>
                  </a:txBody>
                  <a:tcPr marL="3630" marR="3630" marT="363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Jocelyn Ooig/ Netflix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Yoshikazu Sugawara/ JPIX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Teresa Wan/ Cogent Communications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Chunhui Gao/ IPIP.NET</a:t>
                      </a:r>
                    </a:p>
                  </a:txBody>
                  <a:tcPr marL="3630" marR="3630" marT="3630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91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10:40-11:00</a:t>
                      </a:r>
                    </a:p>
                  </a:txBody>
                  <a:tcPr marL="3630" marR="3630" marT="36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交流時間</a:t>
                      </a:r>
                      <a:r>
                        <a:rPr lang="zh-TW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Coffee Break</a:t>
                      </a:r>
                    </a:p>
                  </a:txBody>
                  <a:tcPr marL="3630" marR="3630" marT="36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　</a:t>
                      </a:r>
                    </a:p>
                  </a:txBody>
                  <a:tcPr marL="3630" marR="3630" marT="36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64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11:00-12:30</a:t>
                      </a:r>
                    </a:p>
                  </a:txBody>
                  <a:tcPr marL="3630" marR="3630" marT="36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II. </a:t>
                      </a:r>
                      <a:r>
                        <a:rPr lang="zh-TW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尖端技術</a:t>
                      </a:r>
                      <a:r>
                        <a:rPr lang="en-US" altLang="zh-TW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</a:t>
                      </a:r>
                      <a:r>
                        <a:rPr lang="zh-TW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網路維運自動化 </a:t>
                      </a:r>
                      <a:r>
                        <a:rPr lang="en-US" altLang="zh-TW" sz="8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/ </a:t>
                      </a: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Network Automation and Innovation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 Juniper Contrail HealthBot 101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Next Generation IDC Network Solution Overview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Automation, Programmability and Containerization: the future of networking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DPI(Deep Packet inspection) based Intelligent Traffic Management Solution for ISPs</a:t>
                      </a:r>
                    </a:p>
                  </a:txBody>
                  <a:tcPr marL="3630" marR="3630" marT="363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Wei-Li Chen/ Juniper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Date Huang/ Edgecore Networks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Suresh Krishnan/ Kaloom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Zhang Jianwen/ Dr.Peng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3630" marR="3630" marT="363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91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12:30-13:30</a:t>
                      </a:r>
                    </a:p>
                  </a:txBody>
                  <a:tcPr marL="3630" marR="3630" marT="36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午休</a:t>
                      </a:r>
                      <a:r>
                        <a:rPr lang="zh-TW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Lunch Break</a:t>
                      </a:r>
                    </a:p>
                  </a:txBody>
                  <a:tcPr marL="3630" marR="3630" marT="36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　</a:t>
                      </a:r>
                    </a:p>
                  </a:txBody>
                  <a:tcPr marL="3630" marR="3630" marT="36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903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13:30-15:00</a:t>
                      </a:r>
                    </a:p>
                  </a:txBody>
                  <a:tcPr marL="3630" marR="3630" marT="36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III. </a:t>
                      </a:r>
                      <a:r>
                        <a:rPr lang="zh-TW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全方位資安</a:t>
                      </a:r>
                      <a:r>
                        <a:rPr lang="en-US" altLang="zh-TW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</a:t>
                      </a:r>
                      <a:r>
                        <a:rPr lang="zh-TW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企業</a:t>
                      </a:r>
                      <a:r>
                        <a:rPr lang="en-US" altLang="zh-TW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zh-TW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雲端</a:t>
                      </a:r>
                      <a:r>
                        <a:rPr lang="en-US" altLang="zh-TW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</a:t>
                      </a:r>
                      <a:r>
                        <a:rPr lang="zh-TW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DNS </a:t>
                      </a:r>
                      <a:r>
                        <a:rPr lang="zh-TW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與蜜罐</a:t>
                      </a:r>
                      <a:r>
                        <a:rPr lang="en-US" altLang="zh-TW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/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Security in Enterprise, cloud, DNS and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Honeynet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網路攻擊世代中的企業資安防禦</a:t>
                      </a:r>
                      <a:b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Google Infrastructure Security Design Network Security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Common DNS threats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The APNIC Community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Honeynet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Project (TBD)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- IXP Introduction &amp; Peering Personals</a:t>
                      </a:r>
                    </a:p>
                  </a:txBody>
                  <a:tcPr marL="3630" marR="3630" marT="363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Yi-Lang Tsai/ Taiwan Cyber Security Alliance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Harry Lin </a:t>
                      </a:r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林書平</a:t>
                      </a:r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Google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Thomas Kuiper/ Gandi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Adli Wahid/ APNIC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Network Operators/ Peeting Managers</a:t>
                      </a:r>
                    </a:p>
                  </a:txBody>
                  <a:tcPr marL="3630" marR="3630" marT="3630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891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15:00-15:20</a:t>
                      </a:r>
                    </a:p>
                  </a:txBody>
                  <a:tcPr marL="3630" marR="3630" marT="36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交流時間</a:t>
                      </a:r>
                      <a:r>
                        <a:rPr lang="zh-TW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Coffee Break</a:t>
                      </a:r>
                    </a:p>
                  </a:txBody>
                  <a:tcPr marL="3630" marR="3630" marT="36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　</a:t>
                      </a:r>
                    </a:p>
                  </a:txBody>
                  <a:tcPr marL="3630" marR="3630" marT="363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712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15:20-17:00</a:t>
                      </a:r>
                    </a:p>
                  </a:txBody>
                  <a:tcPr marL="3630" marR="3630" marT="36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IV. </a:t>
                      </a:r>
                      <a:r>
                        <a:rPr lang="zh-TW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最夯話題</a:t>
                      </a:r>
                      <a:r>
                        <a:rPr lang="en-US" altLang="zh-TW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</a:t>
                      </a:r>
                      <a:r>
                        <a:rPr lang="zh-TW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數據</a:t>
                      </a:r>
                      <a:r>
                        <a:rPr lang="en-US" altLang="zh-TW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zh-TW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數據中心</a:t>
                      </a:r>
                      <a:r>
                        <a:rPr lang="en-US" altLang="zh-TW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zh-TW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物聯網與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SDN/ IDC, Data, IoT and SDN 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Next-Gen Network, IDC and IX- (TBD)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Build a data lake using object storage on IBM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Cloudst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雲端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邊緣雙運算，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IoT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服務更升級</a:t>
                      </a:r>
                      <a:b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SDN Orchestration  Rethink the importance of 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LifeCycle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Service Orchestration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資料機房標準，類別考慮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和市場展望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Data center standards, Types and considerations, Markets outlook)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- IXP Introduction &amp; Peering Personals</a:t>
                      </a:r>
                    </a:p>
                  </a:txBody>
                  <a:tcPr marL="3630" marR="3630" marT="363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Ivan Wang/ CHT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Jack Wu/ IBM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Dean Wang, Tom Lin/ CHIEF Telecom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Billy Fung/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DCConnect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Leo Li/ Epi 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Network Operators/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Peeting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Managers</a:t>
                      </a:r>
                    </a:p>
                  </a:txBody>
                  <a:tcPr marL="3630" marR="3630" marT="3630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3" name="向右箭號 12"/>
          <p:cNvSpPr/>
          <p:nvPr/>
        </p:nvSpPr>
        <p:spPr>
          <a:xfrm>
            <a:off x="179884" y="3515193"/>
            <a:ext cx="813041" cy="5021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向右箭號 13"/>
          <p:cNvSpPr/>
          <p:nvPr/>
        </p:nvSpPr>
        <p:spPr>
          <a:xfrm>
            <a:off x="197374" y="4604468"/>
            <a:ext cx="813041" cy="5021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8889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4191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Your Network/Service Name</a:t>
            </a:r>
            <a:endParaRPr/>
          </a:p>
        </p:txBody>
      </p:sp>
      <p:graphicFrame>
        <p:nvGraphicFramePr>
          <p:cNvPr id="75" name="Google Shape;75;p16"/>
          <p:cNvGraphicFramePr/>
          <p:nvPr/>
        </p:nvGraphicFramePr>
        <p:xfrm>
          <a:off x="513950" y="1112525"/>
          <a:ext cx="7690075" cy="3740825"/>
        </p:xfrm>
        <a:graphic>
          <a:graphicData uri="http://schemas.openxmlformats.org/drawingml/2006/table">
            <a:tbl>
              <a:tblPr>
                <a:noFill/>
                <a:tableStyleId>{873EB3F2-E4B9-4508-904C-ED1722132EC6}</a:tableStyleId>
              </a:tblPr>
              <a:tblGrid>
                <a:gridCol w="1974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7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dirty="0"/>
                        <a:t>AS number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000000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Traffic profile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{heavily/mostly} {inbound / outbound / balanced}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Traffic Volume 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nnn Tbps/Gbps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Peering Policy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Open / Selective / Restrictive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6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Peering Locations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- POP1/IXP1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- POP2/IXP2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- POP3/IXP3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6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Message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(Your message to attendees)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7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Contact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6" name="Google Shape;76;p16"/>
          <p:cNvSpPr/>
          <p:nvPr/>
        </p:nvSpPr>
        <p:spPr>
          <a:xfrm>
            <a:off x="7553750" y="231925"/>
            <a:ext cx="1399500" cy="572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Logo (if any)</a:t>
            </a:r>
            <a:endParaRPr/>
          </a:p>
        </p:txBody>
      </p:sp>
      <p:sp>
        <p:nvSpPr>
          <p:cNvPr id="77" name="Google Shape;77;p16"/>
          <p:cNvSpPr txBox="1"/>
          <p:nvPr/>
        </p:nvSpPr>
        <p:spPr>
          <a:xfrm>
            <a:off x="2837250" y="-76200"/>
            <a:ext cx="3548100" cy="7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600" b="1">
                <a:solidFill>
                  <a:srgbClr val="FF0000"/>
                </a:solidFill>
              </a:rPr>
              <a:t>範本Template</a:t>
            </a:r>
            <a:endParaRPr sz="3600" b="1">
              <a:solidFill>
                <a:srgbClr val="FF0000"/>
              </a:solidFill>
            </a:endParaRPr>
          </a:p>
        </p:txBody>
      </p:sp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142825" cy="99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7"/>
          <p:cNvGraphicFramePr/>
          <p:nvPr/>
        </p:nvGraphicFramePr>
        <p:xfrm>
          <a:off x="565650" y="1236125"/>
          <a:ext cx="8374075" cy="3691300"/>
        </p:xfrm>
        <a:graphic>
          <a:graphicData uri="http://schemas.openxmlformats.org/drawingml/2006/table">
            <a:tbl>
              <a:tblPr>
                <a:noFill/>
                <a:tableStyleId>{873EB3F2-E4B9-4508-904C-ED1722132EC6}</a:tableStyleId>
              </a:tblPr>
              <a:tblGrid>
                <a:gridCol w="246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12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AS number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10133 (TPIX) and 17408 (Chief Telecom)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Traffic profile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Internet Exchange (Balanced) + ISP (Balanced)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Traffic Volume 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TPIX: 160 Gbps  ( </a:t>
                      </a:r>
                      <a:r>
                        <a:rPr lang="zh-TW" u="sng">
                          <a:solidFill>
                            <a:schemeClr val="hlink"/>
                          </a:solidFill>
                          <a:hlinkClick r:id="rId3"/>
                        </a:rPr>
                        <a:t>https://www.tpix.net.tw/traffic.html</a:t>
                      </a:r>
                      <a:r>
                        <a:rPr lang="zh-TW"/>
                        <a:t> ); Chief: 80 Gbps</a:t>
                      </a:r>
                      <a:endParaRPr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(2015- 10.7G; 2016- 25.9G; 2017- 58G; 2018- 96G)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Peering Policy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Open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Peering Locations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Taiwan: TPIX, Chief LY, Chief HD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HK: HKIX, AMS-IX, EIE (HK1), Mega-i 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Europe: AMS-IX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Message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Biggest IX in Taiwan in both traffic and AS connected (59). 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Contact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>
                          <a:solidFill>
                            <a:schemeClr val="dk1"/>
                          </a:solidFill>
                        </a:rPr>
                        <a:t>•</a:t>
                      </a:r>
                      <a:r>
                        <a:rPr lang="zh-TW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4"/>
                        </a:rPr>
                        <a:t>tpix@chief.com.tw</a:t>
                      </a:r>
                      <a:r>
                        <a:rPr lang="zh-TW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zh-TW"/>
                        <a:t> or </a:t>
                      </a:r>
                      <a:r>
                        <a:rPr lang="zh-TW">
                          <a:solidFill>
                            <a:schemeClr val="dk1"/>
                          </a:solidFill>
                        </a:rPr>
                        <a:t>•</a:t>
                      </a:r>
                      <a:r>
                        <a:rPr lang="zh-TW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5"/>
                        </a:rPr>
                        <a:t>https://www.peeringdb.com/ix/823</a:t>
                      </a:r>
                      <a:r>
                        <a:rPr lang="zh-TW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>
                          <a:solidFill>
                            <a:schemeClr val="dk1"/>
                          </a:solidFill>
                        </a:rPr>
                        <a:t>•</a:t>
                      </a:r>
                      <a:r>
                        <a:rPr lang="zh-TW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6"/>
                        </a:rPr>
                        <a:t>peering@chief.com.tw</a:t>
                      </a:r>
                      <a:r>
                        <a:rPr lang="zh-TW">
                          <a:solidFill>
                            <a:schemeClr val="dk1"/>
                          </a:solidFill>
                        </a:rPr>
                        <a:t> or •</a:t>
                      </a:r>
                      <a:r>
                        <a:rPr lang="zh-TW" u="sng">
                          <a:solidFill>
                            <a:schemeClr val="hlink"/>
                          </a:solidFill>
                          <a:hlinkClick r:id="rId7"/>
                        </a:rPr>
                        <a:t>https://www.peeringdb.com/net/8666</a:t>
                      </a:r>
                      <a:r>
                        <a:rPr lang="zh-TW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85" name="Google Shape;85;p1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960569" y="368825"/>
            <a:ext cx="4677960" cy="40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769900" y="341150"/>
            <a:ext cx="2372775" cy="43305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7"/>
          <p:cNvSpPr txBox="1"/>
          <p:nvPr/>
        </p:nvSpPr>
        <p:spPr>
          <a:xfrm rot="1767765">
            <a:off x="6335924" y="2601717"/>
            <a:ext cx="2675164" cy="1424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000" b="1">
                <a:solidFill>
                  <a:srgbClr val="FF0000"/>
                </a:solidFill>
              </a:rPr>
              <a:t>EXAMPLE</a:t>
            </a:r>
            <a:endParaRPr sz="4000" b="1"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000" b="1">
                <a:solidFill>
                  <a:srgbClr val="FF0000"/>
                </a:solidFill>
              </a:rPr>
              <a:t>填寫範例</a:t>
            </a:r>
            <a:endParaRPr sz="4000" b="1">
              <a:solidFill>
                <a:srgbClr val="FF0000"/>
              </a:solidFill>
            </a:endParaRPr>
          </a:p>
        </p:txBody>
      </p:sp>
      <p:pic>
        <p:nvPicPr>
          <p:cNvPr id="88" name="Google Shape;88;p17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0" y="0"/>
            <a:ext cx="1142825" cy="99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title"/>
          </p:nvPr>
        </p:nvSpPr>
        <p:spPr>
          <a:xfrm>
            <a:off x="311700" y="1472875"/>
            <a:ext cx="8520600" cy="1950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請將您的投影片放在</a:t>
            </a:r>
            <a:r>
              <a:rPr lang="zh-TW">
                <a:solidFill>
                  <a:srgbClr val="FF0000"/>
                </a:solidFill>
              </a:rPr>
              <a:t>本頁以後</a:t>
            </a:r>
            <a:endParaRPr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Please place your slide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rgbClr val="FF0000"/>
                </a:solidFill>
              </a:rPr>
              <a:t>after this page</a:t>
            </a:r>
            <a:endParaRPr>
              <a:solidFill>
                <a:srgbClr val="FF0000"/>
              </a:solidFill>
            </a:endParaRPr>
          </a:p>
        </p:txBody>
      </p:sp>
      <p:pic>
        <p:nvPicPr>
          <p:cNvPr id="94" name="Google Shape;9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142825" cy="99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142825" cy="9982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Google Shape;75;p16">
            <a:extLst>
              <a:ext uri="{FF2B5EF4-FFF2-40B4-BE49-F238E27FC236}">
                <a16:creationId xmlns:a16="http://schemas.microsoft.com/office/drawing/2014/main" id="{DCC5A301-FFB1-46E2-87D8-FB69517E1F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0590898"/>
              </p:ext>
            </p:extLst>
          </p:nvPr>
        </p:nvGraphicFramePr>
        <p:xfrm>
          <a:off x="513950" y="1112525"/>
          <a:ext cx="7690075" cy="3740825"/>
        </p:xfrm>
        <a:graphic>
          <a:graphicData uri="http://schemas.openxmlformats.org/drawingml/2006/table">
            <a:tbl>
              <a:tblPr>
                <a:noFill/>
                <a:tableStyleId>{873EB3F2-E4B9-4508-904C-ED1722132EC6}</a:tableStyleId>
              </a:tblPr>
              <a:tblGrid>
                <a:gridCol w="1974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7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dirty="0"/>
                        <a:t>AS number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Traffic profile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Traffic Volume 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Peering Policy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6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Peering Locations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6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Message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7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Contact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160900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917</Words>
  <Application>Microsoft Office PowerPoint</Application>
  <PresentationFormat>如螢幕大小 (16:9)</PresentationFormat>
  <Paragraphs>82</Paragraphs>
  <Slides>6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1" baseType="lpstr">
      <vt:lpstr>細明體</vt:lpstr>
      <vt:lpstr>微軟正黑體</vt:lpstr>
      <vt:lpstr>Arial</vt:lpstr>
      <vt:lpstr>Calibri</vt:lpstr>
      <vt:lpstr>Simple Light</vt:lpstr>
      <vt:lpstr>Peering Personals at TWNOG 4.0</vt:lpstr>
      <vt:lpstr>PowerPoint 簡報</vt:lpstr>
      <vt:lpstr>Your Network/Service Name</vt:lpstr>
      <vt:lpstr>PowerPoint 簡報</vt:lpstr>
      <vt:lpstr>請將您的投影片放在本頁以後  Please place your slide  after this page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Peering Personals at TWNOG 4.0</dc:title>
  <dc:creator>魯堯</dc:creator>
  <cp:lastModifiedBy>William Yau Lu</cp:lastModifiedBy>
  <cp:revision>10</cp:revision>
  <dcterms:modified xsi:type="dcterms:W3CDTF">2019-11-30T02:36:42Z</dcterms:modified>
</cp:coreProperties>
</file>