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8"/>
  </p:notesMasterIdLst>
  <p:sldIdLst>
    <p:sldId id="256" r:id="rId2"/>
    <p:sldId id="262" r:id="rId3"/>
    <p:sldId id="259" r:id="rId4"/>
    <p:sldId id="260" r:id="rId5"/>
    <p:sldId id="261" r:id="rId6"/>
    <p:sldId id="263" r:id="rId7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873EB3F2-E4B9-4508-904C-ED1722132EC6}">
  <a:tblStyle styleId="{873EB3F2-E4B9-4508-904C-ED1722132EC6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0" d="100"/>
          <a:sy n="100" d="100"/>
        </p:scale>
        <p:origin x="300" y="5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012112009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6fc204d223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6fc204d223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6fc204d223_0_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6fc204d223_0_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6fc204d223_0_15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6fc204d223_0_15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6fc204d223_0_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Google Shape;91;g6fc204d223_0_3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6fc204d223_0_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Google Shape;91;g6fc204d223_0_3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685026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g"/><Relationship Id="rId3" Type="http://schemas.openxmlformats.org/officeDocument/2006/relationships/hyperlink" Target="https://www.tpix.net.tw/traffic.html" TargetMode="External"/><Relationship Id="rId7" Type="http://schemas.openxmlformats.org/officeDocument/2006/relationships/hyperlink" Target="https://www.peeringdb.com/net/8666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6" Type="http://schemas.openxmlformats.org/officeDocument/2006/relationships/hyperlink" Target="mailto:peering@chief.com.tw" TargetMode="External"/><Relationship Id="rId5" Type="http://schemas.openxmlformats.org/officeDocument/2006/relationships/hyperlink" Target="https://www.peeringdb.com/ix/823" TargetMode="External"/><Relationship Id="rId10" Type="http://schemas.openxmlformats.org/officeDocument/2006/relationships/image" Target="../media/image2.png"/><Relationship Id="rId4" Type="http://schemas.openxmlformats.org/officeDocument/2006/relationships/hyperlink" Target="mailto:tpix@chief.com.tw" TargetMode="External"/><Relationship Id="rId9" Type="http://schemas.openxmlformats.org/officeDocument/2006/relationships/image" Target="../media/image4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499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Google Shape;55;p13"/>
          <p:cNvSpPr txBox="1">
            <a:spLocks noGrp="1"/>
          </p:cNvSpPr>
          <p:nvPr>
            <p:ph type="ctrTitle"/>
          </p:nvPr>
        </p:nvSpPr>
        <p:spPr>
          <a:xfrm>
            <a:off x="239958" y="7902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b="1">
                <a:solidFill>
                  <a:srgbClr val="000000"/>
                </a:solidFill>
              </a:rPr>
              <a:t>Peering</a:t>
            </a:r>
            <a:r>
              <a:rPr lang="zh-TW" b="1">
                <a:solidFill>
                  <a:schemeClr val="lt1"/>
                </a:solidFill>
              </a:rPr>
              <a:t> Personals</a:t>
            </a:r>
            <a:endParaRPr b="1">
              <a:solidFill>
                <a:schemeClr val="lt1"/>
              </a:solidFill>
            </a:endParaRPr>
          </a:p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600">
                <a:solidFill>
                  <a:schemeClr val="lt1"/>
                </a:solidFill>
              </a:rPr>
              <a:t>at TWNOG 4.0</a:t>
            </a:r>
            <a:endParaRPr sz="3600">
              <a:solidFill>
                <a:schemeClr val="lt1"/>
              </a:solidFill>
            </a:endParaRPr>
          </a:p>
        </p:txBody>
      </p:sp>
      <p:sp>
        <p:nvSpPr>
          <p:cNvPr id="56" name="Google Shape;56;p13"/>
          <p:cNvSpPr txBox="1">
            <a:spLocks noGrp="1"/>
          </p:cNvSpPr>
          <p:nvPr>
            <p:ph type="subTitle" idx="1"/>
          </p:nvPr>
        </p:nvSpPr>
        <p:spPr>
          <a:xfrm>
            <a:off x="159300" y="29865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>
                <a:solidFill>
                  <a:srgbClr val="000000"/>
                </a:solidFill>
              </a:rPr>
              <a:t>6 Dec. 2019</a:t>
            </a:r>
            <a:endParaRPr>
              <a:solidFill>
                <a:srgbClr val="000000"/>
              </a:solidFill>
            </a:endParaRPr>
          </a:p>
        </p:txBody>
      </p:sp>
      <p:sp>
        <p:nvSpPr>
          <p:cNvPr id="57" name="Google Shape;57;p13"/>
          <p:cNvSpPr txBox="1"/>
          <p:nvPr/>
        </p:nvSpPr>
        <p:spPr>
          <a:xfrm>
            <a:off x="129600" y="3663675"/>
            <a:ext cx="7081500" cy="140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請注意, Peering Personal 場次將安排於下午時段的演講結束前進行, 請留意議程進行以確保報告人當時在現場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Please note that Peering Personals will be done </a:t>
            </a:r>
            <a:r>
              <a:rPr lang="zh-TW">
                <a:solidFill>
                  <a:srgbClr val="FF0000"/>
                </a:solidFill>
              </a:rPr>
              <a:t>in the afternoon sessions so please check with Agenda and be on site</a:t>
            </a:r>
            <a:r>
              <a:rPr lang="zh-TW"/>
              <a:t>.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oogle Shape;79;p16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0"/>
            <a:ext cx="1142825" cy="998250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5062118"/>
              </p:ext>
            </p:extLst>
          </p:nvPr>
        </p:nvGraphicFramePr>
        <p:xfrm>
          <a:off x="893773" y="249560"/>
          <a:ext cx="7920216" cy="4680870"/>
        </p:xfrm>
        <a:graphic>
          <a:graphicData uri="http://schemas.openxmlformats.org/drawingml/2006/table">
            <a:tbl>
              <a:tblPr/>
              <a:tblGrid>
                <a:gridCol w="7150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011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040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08915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/>
                        </a:rPr>
                        <a:t>時間</a:t>
                      </a:r>
                      <a:r>
                        <a:rPr lang="zh-TW" alt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Time</a:t>
                      </a:r>
                    </a:p>
                  </a:txBody>
                  <a:tcPr marL="3630" marR="3630" marT="36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/>
                        </a:rPr>
                        <a:t>主題</a:t>
                      </a:r>
                      <a:r>
                        <a:rPr lang="zh-TW" alt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Session</a:t>
                      </a:r>
                    </a:p>
                  </a:txBody>
                  <a:tcPr marL="3630" marR="3630" marT="36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/>
                        </a:rPr>
                        <a:t>講者</a:t>
                      </a:r>
                      <a:r>
                        <a:rPr lang="zh-TW" alt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Speaker</a:t>
                      </a:r>
                    </a:p>
                  </a:txBody>
                  <a:tcPr marL="3630" marR="3630" marT="36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BF8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616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09:00-09:20</a:t>
                      </a:r>
                    </a:p>
                  </a:txBody>
                  <a:tcPr marL="3630" marR="3630" marT="36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/>
                        </a:rPr>
                        <a:t>開場致詞</a:t>
                      </a:r>
                      <a:r>
                        <a:rPr lang="zh-TW" alt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Welcome Remark</a:t>
                      </a:r>
                    </a:p>
                  </a:txBody>
                  <a:tcPr marL="3630" marR="3630" marT="363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zh-TW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/>
                        </a:rPr>
                        <a:t>孫雅麗</a:t>
                      </a:r>
                      <a:r>
                        <a:rPr lang="zh-TW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zh-TW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/>
                        </a:rPr>
                        <a:t>國家通訊傳播委員會委員</a:t>
                      </a:r>
                      <a:r>
                        <a:rPr lang="en-US" altLang="zh-TW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/ </a:t>
                      </a:r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Yeali S. Sun, Commissioner, National Communications Commission</a:t>
                      </a:r>
                      <a:b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zh-TW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/>
                        </a:rPr>
                        <a:t>林茂雄 交通部郵電司 副司長</a:t>
                      </a:r>
                      <a:r>
                        <a:rPr lang="en-US" altLang="zh-TW" sz="8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/>
                        </a:rPr>
                        <a:t>/ </a:t>
                      </a:r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/>
                        </a:rPr>
                        <a:t>Morris Lin, MOTP</a:t>
                      </a:r>
                      <a:b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zh-TW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/>
                        </a:rPr>
                        <a:t>黃勝雄董事執行長</a:t>
                      </a:r>
                      <a:r>
                        <a:rPr lang="en-US" altLang="zh-TW" sz="8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/>
                        </a:rPr>
                        <a:t>.</a:t>
                      </a:r>
                      <a:r>
                        <a:rPr lang="en-US" altLang="zh-TW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, </a:t>
                      </a:r>
                      <a:r>
                        <a:rPr lang="zh-TW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/>
                        </a:rPr>
                        <a:t>台灣網路資訊中心</a:t>
                      </a:r>
                      <a:r>
                        <a:rPr lang="en-US" altLang="zh-TW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/ </a:t>
                      </a:r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Kenny Huang, CEO, TWNIC</a:t>
                      </a:r>
                      <a:b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zh-TW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/>
                        </a:rPr>
                        <a:t>詹婷怡副理事長</a:t>
                      </a:r>
                      <a:r>
                        <a:rPr lang="en-US" altLang="zh-TW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, </a:t>
                      </a:r>
                      <a:r>
                        <a:rPr lang="zh-TW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/>
                        </a:rPr>
                        <a:t>數位經濟暨產業發展協會</a:t>
                      </a:r>
                      <a:r>
                        <a:rPr lang="en-US" altLang="zh-TW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/ </a:t>
                      </a:r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Nicole T.I. Chan, Vice Chairman,  Digital Transformation Association/ DTA</a:t>
                      </a:r>
                      <a:b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Former Chairperson of NCC, TAIWAN</a:t>
                      </a:r>
                      <a:b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zh-TW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/>
                        </a:rPr>
                        <a:t>魯堯</a:t>
                      </a:r>
                      <a:r>
                        <a:rPr lang="zh-TW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TWNOG</a:t>
                      </a:r>
                      <a:r>
                        <a:rPr lang="zh-TW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/>
                        </a:rPr>
                        <a:t>主席</a:t>
                      </a:r>
                      <a:r>
                        <a:rPr lang="en-US" altLang="zh-TW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/  </a:t>
                      </a:r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William Lu, Chair</a:t>
                      </a:r>
                    </a:p>
                  </a:txBody>
                  <a:tcPr marL="3630" marR="3630" marT="3630" marB="0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19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09:20-10:40</a:t>
                      </a:r>
                    </a:p>
                  </a:txBody>
                  <a:tcPr marL="3630" marR="3630" marT="36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I. </a:t>
                      </a:r>
                      <a:r>
                        <a:rPr lang="zh-TW" alt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/>
                        </a:rPr>
                        <a:t>遇見未來</a:t>
                      </a:r>
                      <a:r>
                        <a:rPr lang="en-US" altLang="zh-TW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 </a:t>
                      </a:r>
                      <a:r>
                        <a:rPr lang="zh-TW" alt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/>
                        </a:rPr>
                        <a:t>串流</a:t>
                      </a:r>
                      <a:r>
                        <a:rPr lang="en-US" altLang="zh-TW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,</a:t>
                      </a:r>
                      <a:r>
                        <a:rPr lang="zh-TW" alt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/>
                        </a:rPr>
                        <a:t> 交換</a:t>
                      </a:r>
                      <a:r>
                        <a:rPr lang="en-US" altLang="zh-TW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, </a:t>
                      </a:r>
                      <a:r>
                        <a:rPr lang="zh-TW" alt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/>
                        </a:rPr>
                        <a:t>國際市場與定址</a:t>
                      </a:r>
                      <a:r>
                        <a:rPr lang="en-US" altLang="zh-TW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/ </a:t>
                      </a:r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OTT , IX, market and Geo-IP</a:t>
                      </a:r>
                      <a:b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 How Netflix Delivers Joy to the World</a:t>
                      </a:r>
                      <a:b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 JPIX - Kaizen from reactive to proactive troubleshooting</a:t>
                      </a:r>
                      <a:b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 Internet Networks in Europe: an overview of Internet  geography, regulation, traffic exchange, infrastructure and major players.</a:t>
                      </a:r>
                      <a:b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 Untold truth about IPv4 &amp; IPv6</a:t>
                      </a:r>
                    </a:p>
                  </a:txBody>
                  <a:tcPr marL="3630" marR="3630" marT="363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b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Jocelyn Ooig/ Netflix</a:t>
                      </a:r>
                      <a:b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Yoshikazu Sugawara/ JPIX</a:t>
                      </a:r>
                      <a:b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Teresa Wan/ Cogent Communications</a:t>
                      </a:r>
                      <a:b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b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Chunhui Gao/ IPIP.NET</a:t>
                      </a:r>
                    </a:p>
                  </a:txBody>
                  <a:tcPr marL="3630" marR="3630" marT="3630" marB="0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891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10:40-11:00</a:t>
                      </a:r>
                    </a:p>
                  </a:txBody>
                  <a:tcPr marL="3630" marR="3630" marT="36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/>
                        </a:rPr>
                        <a:t>交流時間</a:t>
                      </a:r>
                      <a:r>
                        <a:rPr lang="zh-TW" alt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Coffee Break</a:t>
                      </a:r>
                    </a:p>
                  </a:txBody>
                  <a:tcPr marL="3630" marR="3630" marT="36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　</a:t>
                      </a:r>
                    </a:p>
                  </a:txBody>
                  <a:tcPr marL="3630" marR="3630" marT="36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642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11:00-12:30</a:t>
                      </a:r>
                    </a:p>
                  </a:txBody>
                  <a:tcPr marL="3630" marR="3630" marT="36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II. </a:t>
                      </a:r>
                      <a:r>
                        <a:rPr lang="zh-TW" alt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/>
                        </a:rPr>
                        <a:t>尖端技術</a:t>
                      </a:r>
                      <a:r>
                        <a:rPr lang="en-US" altLang="zh-TW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 </a:t>
                      </a:r>
                      <a:r>
                        <a:rPr lang="zh-TW" alt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/>
                        </a:rPr>
                        <a:t>網路維運自動化 </a:t>
                      </a:r>
                      <a:r>
                        <a:rPr lang="en-US" altLang="zh-TW" sz="8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/>
                        </a:rPr>
                        <a:t>/ </a:t>
                      </a:r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/>
                        </a:rPr>
                        <a:t>Network Automation and Innovation</a:t>
                      </a:r>
                      <a:b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  Juniper Contrail HealthBot 101</a:t>
                      </a:r>
                      <a:b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 Next Generation IDC Network Solution Overview</a:t>
                      </a:r>
                      <a:b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 Automation, Programmability and Containerization: the future of networking</a:t>
                      </a:r>
                      <a:b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 DPI(Deep Packet inspection) based Intelligent Traffic Management Solution for ISPs</a:t>
                      </a:r>
                    </a:p>
                  </a:txBody>
                  <a:tcPr marL="3630" marR="3630" marT="363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b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Wei-Li Chen/ Juniper</a:t>
                      </a:r>
                      <a:b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Date Huang/ Edgecore Networks</a:t>
                      </a:r>
                      <a:b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Suresh Krishnan/ Kaloom</a:t>
                      </a:r>
                      <a:b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Zhang Jianwen/ Dr.Peng</a:t>
                      </a:r>
                      <a:b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</a:p>
                  </a:txBody>
                  <a:tcPr marL="3630" marR="3630" marT="363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891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12:30-13:30</a:t>
                      </a:r>
                    </a:p>
                  </a:txBody>
                  <a:tcPr marL="3630" marR="3630" marT="36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/>
                        </a:rPr>
                        <a:t>午休</a:t>
                      </a:r>
                      <a:r>
                        <a:rPr lang="zh-TW" alt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Lunch Break</a:t>
                      </a:r>
                    </a:p>
                  </a:txBody>
                  <a:tcPr marL="3630" marR="3630" marT="36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　</a:t>
                      </a:r>
                    </a:p>
                  </a:txBody>
                  <a:tcPr marL="3630" marR="3630" marT="36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9903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13:30-15:00</a:t>
                      </a:r>
                    </a:p>
                  </a:txBody>
                  <a:tcPr marL="3630" marR="3630" marT="36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III. </a:t>
                      </a:r>
                      <a:r>
                        <a:rPr lang="zh-TW" alt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/>
                        </a:rPr>
                        <a:t>全方位資安</a:t>
                      </a:r>
                      <a:r>
                        <a:rPr lang="en-US" altLang="zh-TW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 </a:t>
                      </a:r>
                      <a:r>
                        <a:rPr lang="zh-TW" alt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/>
                        </a:rPr>
                        <a:t>企業</a:t>
                      </a:r>
                      <a:r>
                        <a:rPr lang="en-US" altLang="zh-TW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, </a:t>
                      </a:r>
                      <a:r>
                        <a:rPr lang="zh-TW" alt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/>
                        </a:rPr>
                        <a:t>雲端</a:t>
                      </a:r>
                      <a:r>
                        <a:rPr lang="en-US" altLang="zh-TW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,</a:t>
                      </a:r>
                      <a:r>
                        <a:rPr lang="zh-TW" alt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/>
                        </a:rPr>
                        <a:t> </a:t>
                      </a:r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/>
                        </a:rPr>
                        <a:t>DNS </a:t>
                      </a:r>
                      <a:r>
                        <a:rPr lang="zh-TW" alt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/>
                        </a:rPr>
                        <a:t>與蜜罐</a:t>
                      </a:r>
                      <a:r>
                        <a:rPr lang="en-US" altLang="zh-TW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/>
                        </a:rPr>
                        <a:t>/ </a:t>
                      </a:r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Security in Enterprise, cloud, DNS and </a:t>
                      </a:r>
                      <a:r>
                        <a:rPr lang="en-US" sz="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Honeynet</a:t>
                      </a:r>
                      <a:b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 </a:t>
                      </a:r>
                      <a:r>
                        <a:rPr lang="zh-TW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/>
                        </a:rPr>
                        <a:t>網路攻擊世代中的企業資安防禦</a:t>
                      </a:r>
                      <a:br>
                        <a:rPr lang="zh-TW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en-US" altLang="zh-TW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 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Google Infrastructure Security Design Network Security</a:t>
                      </a:r>
                      <a:b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 Common DNS threats</a:t>
                      </a:r>
                      <a:b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 The APNIC Community </a:t>
                      </a:r>
                      <a:r>
                        <a:rPr lang="en-US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Honeynet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Project (TBD)</a:t>
                      </a:r>
                      <a:b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en-US" sz="800" b="1" i="0" u="none" strike="noStrike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- IXP Introduction &amp; Peering Personals</a:t>
                      </a:r>
                    </a:p>
                  </a:txBody>
                  <a:tcPr marL="3630" marR="3630" marT="363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b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Yi-Lang Tsai/ Taiwan Cyber Security Alliance</a:t>
                      </a:r>
                      <a:b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Harry Lin </a:t>
                      </a:r>
                      <a:r>
                        <a:rPr lang="zh-TW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細明體"/>
                        </a:rPr>
                        <a:t>林書平</a:t>
                      </a:r>
                      <a:r>
                        <a:rPr lang="en-US" altLang="zh-TW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/ </a:t>
                      </a:r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Google</a:t>
                      </a:r>
                      <a:b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Thomas Kuiper/ Gandi</a:t>
                      </a:r>
                      <a:b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Adli Wahid/ APNIC</a:t>
                      </a:r>
                      <a:b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Network Operators/ Peeting Managers</a:t>
                      </a:r>
                    </a:p>
                  </a:txBody>
                  <a:tcPr marL="3630" marR="3630" marT="3630" marB="0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0891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15:00-15:20</a:t>
                      </a:r>
                    </a:p>
                  </a:txBody>
                  <a:tcPr marL="3630" marR="3630" marT="36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/>
                        </a:rPr>
                        <a:t>交流時間</a:t>
                      </a:r>
                      <a:r>
                        <a:rPr lang="zh-TW" alt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Coffee Break</a:t>
                      </a:r>
                    </a:p>
                  </a:txBody>
                  <a:tcPr marL="3630" marR="3630" marT="36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zh-TW" alt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　</a:t>
                      </a:r>
                    </a:p>
                  </a:txBody>
                  <a:tcPr marL="3630" marR="3630" marT="3630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5712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15:20-17:00</a:t>
                      </a:r>
                    </a:p>
                  </a:txBody>
                  <a:tcPr marL="3630" marR="3630" marT="36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IV. </a:t>
                      </a:r>
                      <a:r>
                        <a:rPr lang="zh-TW" alt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/>
                        </a:rPr>
                        <a:t>最夯話題</a:t>
                      </a:r>
                      <a:r>
                        <a:rPr lang="en-US" altLang="zh-TW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 </a:t>
                      </a:r>
                      <a:r>
                        <a:rPr lang="zh-TW" alt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/>
                        </a:rPr>
                        <a:t>數據</a:t>
                      </a:r>
                      <a:r>
                        <a:rPr lang="en-US" altLang="zh-TW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, </a:t>
                      </a:r>
                      <a:r>
                        <a:rPr lang="zh-TW" alt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/>
                        </a:rPr>
                        <a:t>數據中心</a:t>
                      </a:r>
                      <a:r>
                        <a:rPr lang="en-US" altLang="zh-TW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, </a:t>
                      </a:r>
                      <a:r>
                        <a:rPr lang="zh-TW" alt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/>
                        </a:rPr>
                        <a:t>物聯網與</a:t>
                      </a:r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SDN/ IDC, Data, IoT and SDN </a:t>
                      </a:r>
                      <a:b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 Next-Gen Network, IDC and IX- (TBD)</a:t>
                      </a:r>
                      <a:b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 Build a data lake using object storage on IBM </a:t>
                      </a:r>
                      <a:r>
                        <a:rPr lang="en-US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Cloudst</a:t>
                      </a:r>
                      <a:b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 </a:t>
                      </a:r>
                      <a:r>
                        <a:rPr lang="zh-TW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/>
                        </a:rPr>
                        <a:t>雲端</a:t>
                      </a:r>
                      <a:r>
                        <a:rPr lang="en-US" altLang="zh-TW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+</a:t>
                      </a:r>
                      <a:r>
                        <a:rPr lang="zh-TW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/>
                        </a:rPr>
                        <a:t>邊緣雙運算，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IoT</a:t>
                      </a:r>
                      <a:r>
                        <a:rPr lang="zh-TW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/>
                        </a:rPr>
                        <a:t>服務更升級</a:t>
                      </a:r>
                      <a:br>
                        <a:rPr lang="zh-TW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en-US" altLang="zh-TW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 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SDN Orchestration  Rethink the importance of  </a:t>
                      </a:r>
                      <a:r>
                        <a:rPr lang="en-US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LifeCycle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Service Orchestration</a:t>
                      </a:r>
                      <a:b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  <a:r>
                        <a:rPr lang="zh-TW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/>
                        </a:rPr>
                        <a:t>資料機房標準，類別考慮</a:t>
                      </a:r>
                      <a:r>
                        <a:rPr lang="zh-TW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zh-TW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/>
                        </a:rPr>
                        <a:t>和市場展望</a:t>
                      </a:r>
                      <a:r>
                        <a:rPr lang="zh-TW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altLang="zh-TW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Data center standards, Types and considerations, Markets outlook)</a:t>
                      </a:r>
                      <a:b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en-US" sz="800" b="1" i="0" u="none" strike="noStrike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- IXP Introduction &amp; Peering Personals</a:t>
                      </a:r>
                    </a:p>
                  </a:txBody>
                  <a:tcPr marL="3630" marR="3630" marT="363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b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Ivan Wang/ CHT</a:t>
                      </a:r>
                      <a:b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Jack Wu/ IBM</a:t>
                      </a:r>
                      <a:b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Dean Wang, Tom Lin/ CHIEF Telecom</a:t>
                      </a:r>
                      <a:b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Billy Fung/ </a:t>
                      </a:r>
                      <a:r>
                        <a:rPr lang="en-US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DCConnect</a:t>
                      </a:r>
                      <a:b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Leo Li/ Epi </a:t>
                      </a:r>
                      <a:b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b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Network Operators/ </a:t>
                      </a:r>
                      <a:r>
                        <a:rPr lang="en-US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Peeting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Managers</a:t>
                      </a:r>
                    </a:p>
                  </a:txBody>
                  <a:tcPr marL="3630" marR="3630" marT="3630" marB="0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13" name="向右箭號 12"/>
          <p:cNvSpPr/>
          <p:nvPr/>
        </p:nvSpPr>
        <p:spPr>
          <a:xfrm>
            <a:off x="179884" y="3515193"/>
            <a:ext cx="813041" cy="50217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4" name="向右箭號 13"/>
          <p:cNvSpPr/>
          <p:nvPr/>
        </p:nvSpPr>
        <p:spPr>
          <a:xfrm>
            <a:off x="197374" y="4604468"/>
            <a:ext cx="813041" cy="50217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188895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6"/>
          <p:cNvSpPr txBox="1">
            <a:spLocks noGrp="1"/>
          </p:cNvSpPr>
          <p:nvPr>
            <p:ph type="title"/>
          </p:nvPr>
        </p:nvSpPr>
        <p:spPr>
          <a:xfrm>
            <a:off x="311700" y="41917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Your Network/Service Name</a:t>
            </a:r>
            <a:endParaRPr/>
          </a:p>
        </p:txBody>
      </p:sp>
      <p:graphicFrame>
        <p:nvGraphicFramePr>
          <p:cNvPr id="75" name="Google Shape;75;p16"/>
          <p:cNvGraphicFramePr/>
          <p:nvPr/>
        </p:nvGraphicFramePr>
        <p:xfrm>
          <a:off x="513950" y="1112525"/>
          <a:ext cx="7690075" cy="3740825"/>
        </p:xfrm>
        <a:graphic>
          <a:graphicData uri="http://schemas.openxmlformats.org/drawingml/2006/table">
            <a:tbl>
              <a:tblPr>
                <a:noFill/>
                <a:tableStyleId>{873EB3F2-E4B9-4508-904C-ED1722132EC6}</a:tableStyleId>
              </a:tblPr>
              <a:tblGrid>
                <a:gridCol w="19744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156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767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dirty="0"/>
                        <a:t>AS number</a:t>
                      </a:r>
                      <a:endParaRPr dirty="0"/>
                    </a:p>
                  </a:txBody>
                  <a:tcPr marL="91425" marR="91425" marT="91425" marB="91425">
                    <a:solidFill>
                      <a:srgbClr val="B6D7A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/>
                        <a:t>000000</a:t>
                      </a:r>
                      <a:endParaRPr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767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/>
                        <a:t>Traffic profile</a:t>
                      </a:r>
                      <a:endParaRPr/>
                    </a:p>
                  </a:txBody>
                  <a:tcPr marL="91425" marR="91425" marT="91425" marB="91425">
                    <a:solidFill>
                      <a:srgbClr val="B6D7A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/>
                        <a:t>{heavily/mostly} {inbound / outbound / balanced}</a:t>
                      </a:r>
                      <a:endParaRPr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767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/>
                        <a:t>Traffic Volume </a:t>
                      </a:r>
                      <a:endParaRPr/>
                    </a:p>
                  </a:txBody>
                  <a:tcPr marL="91425" marR="91425" marT="91425" marB="91425">
                    <a:solidFill>
                      <a:srgbClr val="B6D7A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/>
                        <a:t>nnn Tbps/Gbps</a:t>
                      </a:r>
                      <a:endParaRPr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767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/>
                        <a:t>Peering Policy</a:t>
                      </a:r>
                      <a:endParaRPr/>
                    </a:p>
                  </a:txBody>
                  <a:tcPr marL="91425" marR="91425" marT="91425" marB="91425">
                    <a:solidFill>
                      <a:srgbClr val="B6D7A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/>
                        <a:t>Open / Selective / Restrictive</a:t>
                      </a:r>
                      <a:endParaRPr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762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/>
                        <a:t>Peering Locations</a:t>
                      </a:r>
                      <a:endParaRPr/>
                    </a:p>
                  </a:txBody>
                  <a:tcPr marL="91425" marR="91425" marT="91425" marB="91425">
                    <a:solidFill>
                      <a:srgbClr val="B6D7A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/>
                        <a:t>- POP1/IXP1</a:t>
                      </a:r>
                      <a:endParaRPr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/>
                        <a:t>- POP2/IXP2</a:t>
                      </a:r>
                      <a:endParaRPr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/>
                        <a:t>- POP3/IXP3</a:t>
                      </a:r>
                      <a:endParaRPr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762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/>
                        <a:t>Message</a:t>
                      </a:r>
                      <a:endParaRPr/>
                    </a:p>
                  </a:txBody>
                  <a:tcPr marL="91425" marR="91425" marT="91425" marB="91425">
                    <a:solidFill>
                      <a:srgbClr val="B6D7A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/>
                        <a:t>(Your message to attendees)</a:t>
                      </a:r>
                      <a:endParaRPr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767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/>
                        <a:t>Contact</a:t>
                      </a:r>
                      <a:endParaRPr/>
                    </a:p>
                  </a:txBody>
                  <a:tcPr marL="91425" marR="91425" marT="91425" marB="91425">
                    <a:solidFill>
                      <a:srgbClr val="B6D7A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76" name="Google Shape;76;p16"/>
          <p:cNvSpPr/>
          <p:nvPr/>
        </p:nvSpPr>
        <p:spPr>
          <a:xfrm>
            <a:off x="7553750" y="231925"/>
            <a:ext cx="1399500" cy="5724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Logo (if any)</a:t>
            </a:r>
            <a:endParaRPr/>
          </a:p>
        </p:txBody>
      </p:sp>
      <p:sp>
        <p:nvSpPr>
          <p:cNvPr id="77" name="Google Shape;77;p16"/>
          <p:cNvSpPr txBox="1"/>
          <p:nvPr/>
        </p:nvSpPr>
        <p:spPr>
          <a:xfrm>
            <a:off x="2837250" y="-76200"/>
            <a:ext cx="3548100" cy="74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600" b="1">
                <a:solidFill>
                  <a:srgbClr val="FF0000"/>
                </a:solidFill>
              </a:rPr>
              <a:t>範本Template</a:t>
            </a:r>
            <a:endParaRPr sz="3600" b="1">
              <a:solidFill>
                <a:srgbClr val="FF0000"/>
              </a:solidFill>
            </a:endParaRPr>
          </a:p>
        </p:txBody>
      </p:sp>
      <p:pic>
        <p:nvPicPr>
          <p:cNvPr id="79" name="Google Shape;79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1142825" cy="9982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4" name="Google Shape;84;p17"/>
          <p:cNvGraphicFramePr/>
          <p:nvPr/>
        </p:nvGraphicFramePr>
        <p:xfrm>
          <a:off x="565650" y="1236125"/>
          <a:ext cx="8374075" cy="3691300"/>
        </p:xfrm>
        <a:graphic>
          <a:graphicData uri="http://schemas.openxmlformats.org/drawingml/2006/table">
            <a:tbl>
              <a:tblPr>
                <a:noFill/>
                <a:tableStyleId>{873EB3F2-E4B9-4508-904C-ED1722132EC6}</a:tableStyleId>
              </a:tblPr>
              <a:tblGrid>
                <a:gridCol w="2461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122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437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/>
                        <a:t>AS number</a:t>
                      </a: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6D7A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/>
                        <a:t>10133 (TPIX) and 17408 (Chief Telecom)</a:t>
                      </a: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67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/>
                        <a:t>Traffic profile</a:t>
                      </a: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6D7A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/>
                        <a:t>Internet Exchange (Balanced) + ISP (Balanced)</a:t>
                      </a: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85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/>
                        <a:t>Traffic Volume </a:t>
                      </a: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6D7A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/>
                        <a:t>TPIX: 160 Gbps  ( </a:t>
                      </a:r>
                      <a:r>
                        <a:rPr lang="zh-TW" u="sng">
                          <a:solidFill>
                            <a:schemeClr val="hlink"/>
                          </a:solidFill>
                          <a:hlinkClick r:id="rId3"/>
                        </a:rPr>
                        <a:t>https://www.tpix.net.tw/traffic.html</a:t>
                      </a:r>
                      <a:r>
                        <a:rPr lang="zh-TW"/>
                        <a:t> ); Chief: 80 Gbps</a:t>
                      </a:r>
                      <a:endParaRPr/>
                    </a:p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(2015- 10.7G; 2016- 25.9G; 2017- 58G; 2018- 96G)</a:t>
                      </a: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/>
                        <a:t>Peering Policy</a:t>
                      </a: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6D7A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/>
                        <a:t>Open</a:t>
                      </a: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332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/>
                        <a:t>Peering Locations</a:t>
                      </a: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6D7A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/>
                        <a:t>Taiwan: TPIX, Chief LY, Chief HD</a:t>
                      </a:r>
                      <a:endParaRPr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/>
                        <a:t>HK: HKIX, AMS-IX, EIE (HK1), Mega-i </a:t>
                      </a:r>
                      <a:endParaRPr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/>
                        <a:t>Europe: AMS-IX</a:t>
                      </a: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94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/>
                        <a:t>Message</a:t>
                      </a: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6D7A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/>
                        <a:t>Biggest IX in Taiwan in both traffic and AS connected (59). </a:t>
                      </a: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71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/>
                        <a:t>Contact</a:t>
                      </a: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6D7A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>
                          <a:solidFill>
                            <a:schemeClr val="dk1"/>
                          </a:solidFill>
                        </a:rPr>
                        <a:t>•</a:t>
                      </a:r>
                      <a:r>
                        <a:rPr lang="zh-TW" u="sng">
                          <a:solidFill>
                            <a:schemeClr val="hlink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  <a:hlinkClick r:id="rId4"/>
                        </a:rPr>
                        <a:t>tpix@chief.com.tw</a:t>
                      </a:r>
                      <a:r>
                        <a:rPr lang="zh-TW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zh-TW"/>
                        <a:t> or </a:t>
                      </a:r>
                      <a:r>
                        <a:rPr lang="zh-TW">
                          <a:solidFill>
                            <a:schemeClr val="dk1"/>
                          </a:solidFill>
                        </a:rPr>
                        <a:t>•</a:t>
                      </a:r>
                      <a:r>
                        <a:rPr lang="zh-TW" u="sng">
                          <a:solidFill>
                            <a:schemeClr val="hlink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  <a:hlinkClick r:id="rId5"/>
                        </a:rPr>
                        <a:t>https://www.peeringdb.com/ix/823</a:t>
                      </a:r>
                      <a:r>
                        <a:rPr lang="zh-TW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endParaRPr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>
                          <a:solidFill>
                            <a:schemeClr val="dk1"/>
                          </a:solidFill>
                        </a:rPr>
                        <a:t>•</a:t>
                      </a:r>
                      <a:r>
                        <a:rPr lang="zh-TW" u="sng">
                          <a:solidFill>
                            <a:schemeClr val="hlink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  <a:hlinkClick r:id="rId6"/>
                        </a:rPr>
                        <a:t>peering@chief.com.tw</a:t>
                      </a:r>
                      <a:r>
                        <a:rPr lang="zh-TW">
                          <a:solidFill>
                            <a:schemeClr val="dk1"/>
                          </a:solidFill>
                        </a:rPr>
                        <a:t> or •</a:t>
                      </a:r>
                      <a:r>
                        <a:rPr lang="zh-TW" u="sng">
                          <a:solidFill>
                            <a:schemeClr val="hlink"/>
                          </a:solidFill>
                          <a:hlinkClick r:id="rId7"/>
                        </a:rPr>
                        <a:t>https://www.peeringdb.com/net/8666</a:t>
                      </a:r>
                      <a:r>
                        <a:rPr lang="zh-TW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endParaRPr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85" name="Google Shape;85;p17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1960569" y="368825"/>
            <a:ext cx="4677960" cy="4053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6" name="Google Shape;86;p17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6769900" y="341150"/>
            <a:ext cx="2372775" cy="433050"/>
          </a:xfrm>
          <a:prstGeom prst="rect">
            <a:avLst/>
          </a:prstGeom>
          <a:noFill/>
          <a:ln>
            <a:noFill/>
          </a:ln>
        </p:spPr>
      </p:pic>
      <p:sp>
        <p:nvSpPr>
          <p:cNvPr id="87" name="Google Shape;87;p17"/>
          <p:cNvSpPr txBox="1"/>
          <p:nvPr/>
        </p:nvSpPr>
        <p:spPr>
          <a:xfrm rot="1767765">
            <a:off x="6335924" y="2601717"/>
            <a:ext cx="2675164" cy="14249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4000" b="1">
                <a:solidFill>
                  <a:srgbClr val="FF0000"/>
                </a:solidFill>
              </a:rPr>
              <a:t>EXAMPLE</a:t>
            </a:r>
            <a:endParaRPr sz="4000" b="1">
              <a:solidFill>
                <a:srgbClr val="FF0000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4000" b="1">
                <a:solidFill>
                  <a:srgbClr val="FF0000"/>
                </a:solidFill>
              </a:rPr>
              <a:t>填寫範例</a:t>
            </a:r>
            <a:endParaRPr sz="4000" b="1">
              <a:solidFill>
                <a:srgbClr val="FF0000"/>
              </a:solidFill>
            </a:endParaRPr>
          </a:p>
        </p:txBody>
      </p:sp>
      <p:pic>
        <p:nvPicPr>
          <p:cNvPr id="88" name="Google Shape;88;p17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0" y="0"/>
            <a:ext cx="1142825" cy="9982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8"/>
          <p:cNvSpPr txBox="1">
            <a:spLocks noGrp="1"/>
          </p:cNvSpPr>
          <p:nvPr>
            <p:ph type="title"/>
          </p:nvPr>
        </p:nvSpPr>
        <p:spPr>
          <a:xfrm>
            <a:off x="311700" y="1472875"/>
            <a:ext cx="8520600" cy="1950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請將您的投影片放在</a:t>
            </a:r>
            <a:r>
              <a:rPr lang="zh-TW">
                <a:solidFill>
                  <a:srgbClr val="FF0000"/>
                </a:solidFill>
              </a:rPr>
              <a:t>本頁以後</a:t>
            </a:r>
            <a:endParaRPr>
              <a:solidFill>
                <a:srgbClr val="FF0000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FF0000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Please place your slide </a:t>
            </a:r>
            <a:endParaRPr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>
                <a:solidFill>
                  <a:srgbClr val="FF0000"/>
                </a:solidFill>
              </a:rPr>
              <a:t>after this page</a:t>
            </a:r>
            <a:endParaRPr>
              <a:solidFill>
                <a:srgbClr val="FF0000"/>
              </a:solidFill>
            </a:endParaRPr>
          </a:p>
        </p:txBody>
      </p:sp>
      <p:pic>
        <p:nvPicPr>
          <p:cNvPr id="94" name="Google Shape;94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1142825" cy="9982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Google Shape;94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1142825" cy="998250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6" name="Google Shape;75;p16">
            <a:extLst>
              <a:ext uri="{FF2B5EF4-FFF2-40B4-BE49-F238E27FC236}">
                <a16:creationId xmlns:a16="http://schemas.microsoft.com/office/drawing/2014/main" id="{DCC5A301-FFB1-46E2-87D8-FB69517E1F2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80590898"/>
              </p:ext>
            </p:extLst>
          </p:nvPr>
        </p:nvGraphicFramePr>
        <p:xfrm>
          <a:off x="513950" y="1112525"/>
          <a:ext cx="7690075" cy="3740825"/>
        </p:xfrm>
        <a:graphic>
          <a:graphicData uri="http://schemas.openxmlformats.org/drawingml/2006/table">
            <a:tbl>
              <a:tblPr>
                <a:noFill/>
                <a:tableStyleId>{873EB3F2-E4B9-4508-904C-ED1722132EC6}</a:tableStyleId>
              </a:tblPr>
              <a:tblGrid>
                <a:gridCol w="19744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156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767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dirty="0"/>
                        <a:t>AS number</a:t>
                      </a:r>
                      <a:endParaRPr dirty="0"/>
                    </a:p>
                  </a:txBody>
                  <a:tcPr marL="91425" marR="91425" marT="91425" marB="91425">
                    <a:solidFill>
                      <a:srgbClr val="B6D7A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767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/>
                        <a:t>Traffic profile</a:t>
                      </a:r>
                      <a:endParaRPr/>
                    </a:p>
                  </a:txBody>
                  <a:tcPr marL="91425" marR="91425" marT="91425" marB="91425">
                    <a:solidFill>
                      <a:srgbClr val="B6D7A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767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/>
                        <a:t>Traffic Volume </a:t>
                      </a:r>
                      <a:endParaRPr/>
                    </a:p>
                  </a:txBody>
                  <a:tcPr marL="91425" marR="91425" marT="91425" marB="91425">
                    <a:solidFill>
                      <a:srgbClr val="B6D7A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767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/>
                        <a:t>Peering Policy</a:t>
                      </a:r>
                      <a:endParaRPr/>
                    </a:p>
                  </a:txBody>
                  <a:tcPr marL="91425" marR="91425" marT="91425" marB="91425">
                    <a:solidFill>
                      <a:srgbClr val="B6D7A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762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/>
                        <a:t>Peering Locations</a:t>
                      </a:r>
                      <a:endParaRPr/>
                    </a:p>
                  </a:txBody>
                  <a:tcPr marL="91425" marR="91425" marT="91425" marB="91425">
                    <a:solidFill>
                      <a:srgbClr val="B6D7A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762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/>
                        <a:t>Message</a:t>
                      </a:r>
                      <a:endParaRPr/>
                    </a:p>
                  </a:txBody>
                  <a:tcPr marL="91425" marR="91425" marT="91425" marB="91425">
                    <a:solidFill>
                      <a:srgbClr val="B6D7A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767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/>
                        <a:t>Contact</a:t>
                      </a:r>
                      <a:endParaRPr/>
                    </a:p>
                  </a:txBody>
                  <a:tcPr marL="91425" marR="91425" marT="91425" marB="91425">
                    <a:solidFill>
                      <a:srgbClr val="B6D7A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02160900"/>
      </p:ext>
    </p:extLst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917</Words>
  <Application>Microsoft Office PowerPoint</Application>
  <PresentationFormat>如螢幕大小 (16:9)</PresentationFormat>
  <Paragraphs>82</Paragraphs>
  <Slides>6</Slides>
  <Notes>5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6</vt:i4>
      </vt:variant>
    </vt:vector>
  </HeadingPairs>
  <TitlesOfParts>
    <vt:vector size="11" baseType="lpstr">
      <vt:lpstr>細明體</vt:lpstr>
      <vt:lpstr>微軟正黑體</vt:lpstr>
      <vt:lpstr>Arial</vt:lpstr>
      <vt:lpstr>Calibri</vt:lpstr>
      <vt:lpstr>Simple Light</vt:lpstr>
      <vt:lpstr>Peering Personals at TWNOG 4.0</vt:lpstr>
      <vt:lpstr>PowerPoint 簡報</vt:lpstr>
      <vt:lpstr>Your Network/Service Name</vt:lpstr>
      <vt:lpstr>PowerPoint 簡報</vt:lpstr>
      <vt:lpstr>請將您的投影片放在本頁以後  Please place your slide  after this page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Peering Personals at TWNOG 4.0</dc:title>
  <dc:creator>魯堯</dc:creator>
  <cp:lastModifiedBy>William Yau Lu</cp:lastModifiedBy>
  <cp:revision>10</cp:revision>
  <dcterms:modified xsi:type="dcterms:W3CDTF">2019-11-30T02:36:42Z</dcterms:modified>
</cp:coreProperties>
</file>